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Default Extension="mp4" ContentType="audio/unknown"/>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4" r:id="rId3"/>
    <p:sldId id="265" r:id="rId4"/>
    <p:sldId id="268" r:id="rId5"/>
    <p:sldId id="269" r:id="rId6"/>
    <p:sldId id="270" r:id="rId7"/>
    <p:sldId id="260" r:id="rId8"/>
    <p:sldId id="261" r:id="rId9"/>
    <p:sldId id="262" r:id="rId1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7" d="100"/>
          <a:sy n="87" d="100"/>
        </p:scale>
        <p:origin x="-1062" y="-7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12/22/2021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12/22/2021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12/22/2021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12/22/2021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12/22/2021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12/22/2021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17000" r="-17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12/22/2021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4"/><Relationship Id="rId1" Type="http://schemas.microsoft.com/office/2007/relationships/media" Target="../media/media1.mp4"/><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p4"/><Relationship Id="rId1" Type="http://schemas.microsoft.com/office/2007/relationships/media" Target="../media/media2.mp4"/><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mp4"/><Relationship Id="rId1" Type="http://schemas.microsoft.com/office/2007/relationships/media" Target="../media/media3.mp4"/><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mp4"/><Relationship Id="rId1" Type="http://schemas.microsoft.com/office/2007/relationships/media" Target="../media/media4.mp4"/><Relationship Id="rId5" Type="http://schemas.openxmlformats.org/officeDocument/2006/relationships/image" Target="../media/image10.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mp4"/><Relationship Id="rId1" Type="http://schemas.microsoft.com/office/2007/relationships/media" Target="../media/media5.mp4"/><Relationship Id="rId5" Type="http://schemas.openxmlformats.org/officeDocument/2006/relationships/image" Target="../media/image12.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6.mp4"/><Relationship Id="rId1" Type="http://schemas.microsoft.com/office/2007/relationships/media" Target="../media/media6.mp4"/><Relationship Id="rId5" Type="http://schemas.openxmlformats.org/officeDocument/2006/relationships/image" Target="../media/image14.pn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7.mp4"/><Relationship Id="rId1" Type="http://schemas.microsoft.com/office/2007/relationships/media" Target="../media/media7.mp4"/><Relationship Id="rId6" Type="http://schemas.openxmlformats.org/officeDocument/2006/relationships/image" Target="../media/image10.png"/><Relationship Id="rId5" Type="http://schemas.openxmlformats.org/officeDocument/2006/relationships/image" Target="../media/image16.png"/><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52450" y="2362200"/>
            <a:ext cx="7772400" cy="1470025"/>
          </a:xfr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r>
              <a:rPr lang="en-US" dirty="0" smtClean="0"/>
              <a:t>IC 74LS283/74LS83</a:t>
            </a:r>
            <a:endParaRPr lang="en-US" dirty="0"/>
          </a:p>
        </p:txBody>
      </p:sp>
      <p:sp>
        <p:nvSpPr>
          <p:cNvPr id="3" name="Subtitle 2"/>
          <p:cNvSpPr>
            <a:spLocks noGrp="1"/>
          </p:cNvSpPr>
          <p:nvPr>
            <p:ph type="subTitle" idx="1"/>
          </p:nvPr>
        </p:nvSpPr>
        <p:spPr>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a:normAutofit fontScale="92500" lnSpcReduction="20000"/>
          </a:bodyPr>
          <a:lstStyle/>
          <a:p>
            <a:r>
              <a:rPr lang="fa-IR" dirty="0" smtClean="0">
                <a:solidFill>
                  <a:schemeClr val="tx2">
                    <a:lumMod val="50000"/>
                  </a:schemeClr>
                </a:solidFill>
                <a:cs typeface="2  Bardiya" panose="00000400000000000000" pitchFamily="2" charset="-78"/>
              </a:rPr>
              <a:t>درس : طراحی کامپیوتری سیستم های دیجیتال</a:t>
            </a:r>
          </a:p>
          <a:p>
            <a:r>
              <a:rPr lang="fa-IR" dirty="0" smtClean="0">
                <a:solidFill>
                  <a:schemeClr val="tx2">
                    <a:lumMod val="50000"/>
                  </a:schemeClr>
                </a:solidFill>
                <a:cs typeface="2  Bardiya" panose="00000400000000000000" pitchFamily="2" charset="-78"/>
              </a:rPr>
              <a:t>استاد : جناب اقای مهدی فلاح</a:t>
            </a:r>
          </a:p>
          <a:p>
            <a:r>
              <a:rPr lang="fa-IR" dirty="0" smtClean="0">
                <a:solidFill>
                  <a:schemeClr val="tx2">
                    <a:lumMod val="50000"/>
                  </a:schemeClr>
                </a:solidFill>
                <a:cs typeface="2  Bardiya" panose="00000400000000000000" pitchFamily="2" charset="-78"/>
              </a:rPr>
              <a:t>اعضای گروه : </a:t>
            </a:r>
            <a:r>
              <a:rPr lang="fa-IR" dirty="0">
                <a:solidFill>
                  <a:schemeClr val="tx2">
                    <a:lumMod val="50000"/>
                  </a:schemeClr>
                </a:solidFill>
                <a:cs typeface="2  Bardiya" panose="00000400000000000000" pitchFamily="2" charset="-78"/>
              </a:rPr>
              <a:t>عارفه </a:t>
            </a:r>
            <a:r>
              <a:rPr lang="fa-IR" dirty="0" smtClean="0">
                <a:solidFill>
                  <a:schemeClr val="tx2">
                    <a:lumMod val="50000"/>
                  </a:schemeClr>
                </a:solidFill>
                <a:cs typeface="2  Bardiya" panose="00000400000000000000" pitchFamily="2" charset="-78"/>
              </a:rPr>
              <a:t>ایمانی، مهرانه نجاتی ، یاسمین بایرامی</a:t>
            </a:r>
            <a:endParaRPr lang="en-US" dirty="0">
              <a:solidFill>
                <a:schemeClr val="tx2">
                  <a:lumMod val="50000"/>
                </a:schemeClr>
              </a:solidFill>
              <a:cs typeface="2  Bardiya" panose="00000400000000000000" pitchFamily="2" charset="-78"/>
            </a:endParaRPr>
          </a:p>
        </p:txBody>
      </p:sp>
      <p:pic>
        <p:nvPicPr>
          <p:cNvPr id="5128" name="Picture 8" descr="C:\Users\kavoshgaran\Pictures\Dمن-الرحيم.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33600" y="239486"/>
            <a:ext cx="4610100" cy="17259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12058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2000"/>
            <a:ext cx="8229600" cy="5364163"/>
          </a:xfrm>
        </p:spPr>
        <p:txBody>
          <a:bodyPr/>
          <a:lstStyle/>
          <a:p>
            <a:pPr marL="0" indent="0" algn="just" rtl="1">
              <a:buNone/>
            </a:pPr>
            <a:r>
              <a:rPr lang="en-US" b="1" dirty="0">
                <a:cs typeface="2  Bardiya" panose="00000400000000000000" pitchFamily="2" charset="-78"/>
              </a:rPr>
              <a:t>74LS83 </a:t>
            </a:r>
            <a:r>
              <a:rPr lang="fa-IR" b="1" dirty="0">
                <a:cs typeface="2  Bardiya" panose="00000400000000000000" pitchFamily="2" charset="-78"/>
              </a:rPr>
              <a:t>یک آی سی جمع کننده پرسرعت 4 بیتی با قابلیت اجرا است. آی سی دارای چهار مرحله مستقل از مدارهای جمع کننده کامل در یک بسته است. معمولاً در برنامه هایی استفاده می شود که در آن عملیات حسابی درگیر است.</a:t>
            </a:r>
            <a:endParaRPr lang="en-US" b="1" dirty="0">
              <a:cs typeface="2  Bardiya" panose="00000400000000000000" pitchFamily="2" charset="-78"/>
            </a:endParaRPr>
          </a:p>
        </p:txBody>
      </p:sp>
      <p:pic>
        <p:nvPicPr>
          <p:cNvPr id="1026" name="Picture 2" descr="C:\Users\kavoshgaran\Desktop\74LS83-Full-Adder-IC.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19200" y="3352800"/>
            <a:ext cx="3200400" cy="266700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kavoshgaran\Desktop\74LS83-pin-diagram.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19700" y="3352800"/>
            <a:ext cx="3200400" cy="2667000"/>
          </a:xfrm>
          <a:prstGeom prst="rect">
            <a:avLst/>
          </a:prstGeom>
          <a:noFill/>
          <a:extLst>
            <a:ext uri="{909E8E84-426E-40DD-AFC4-6F175D3DCCD1}">
              <a14:hiddenFill xmlns:a14="http://schemas.microsoft.com/office/drawing/2010/main">
                <a:solidFill>
                  <a:srgbClr val="FFFFFF"/>
                </a:solidFill>
              </a14:hiddenFill>
            </a:ext>
          </a:extLst>
        </p:spPr>
      </p:pic>
      <p:pic>
        <p:nvPicPr>
          <p:cNvPr id="2" name="صفحه ۲.mp4">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305800" y="6096000"/>
            <a:ext cx="609600" cy="60960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089584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9907"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smtClean="0">
                <a:cs typeface="2  Bardiya" panose="00000400000000000000" pitchFamily="2" charset="-78"/>
              </a:rPr>
              <a:t>پیکربندی پین</a:t>
            </a:r>
            <a:endParaRPr lang="en-US" dirty="0">
              <a:cs typeface="2  Bardiya" panose="00000400000000000000" pitchFamily="2" charset="-78"/>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054221116"/>
              </p:ext>
            </p:extLst>
          </p:nvPr>
        </p:nvGraphicFramePr>
        <p:xfrm>
          <a:off x="533400" y="2362200"/>
          <a:ext cx="8229600" cy="2225040"/>
        </p:xfrm>
        <a:graphic>
          <a:graphicData uri="http://schemas.openxmlformats.org/drawingml/2006/table">
            <a:tbl>
              <a:tblPr firstRow="1" bandRow="1">
                <a:tableStyleId>{5C22544A-7EE6-4342-B048-85BDC9FD1C3A}</a:tableStyleId>
              </a:tblPr>
              <a:tblGrid>
                <a:gridCol w="1371600"/>
                <a:gridCol w="2819400"/>
                <a:gridCol w="4038600"/>
              </a:tblGrid>
              <a:tr h="370840">
                <a:tc>
                  <a:txBody>
                    <a:bodyPr/>
                    <a:lstStyle/>
                    <a:p>
                      <a:pPr algn="ctr"/>
                      <a:r>
                        <a:rPr lang="fa-IR" dirty="0" smtClean="0"/>
                        <a:t>شماره پین</a:t>
                      </a:r>
                      <a:r>
                        <a:rPr lang="en-US" dirty="0" smtClean="0"/>
                        <a:t> </a:t>
                      </a:r>
                      <a:endParaRPr lang="en-US" dirty="0"/>
                    </a:p>
                  </a:txBody>
                  <a:tcPr/>
                </a:tc>
                <a:tc>
                  <a:txBody>
                    <a:bodyPr/>
                    <a:lstStyle/>
                    <a:p>
                      <a:pPr algn="ctr"/>
                      <a:r>
                        <a:rPr lang="fa-IR" dirty="0" smtClean="0"/>
                        <a:t>نام پین</a:t>
                      </a:r>
                      <a:endParaRPr lang="en-US" dirty="0"/>
                    </a:p>
                  </a:txBody>
                  <a:tcPr/>
                </a:tc>
                <a:tc>
                  <a:txBody>
                    <a:bodyPr/>
                    <a:lstStyle/>
                    <a:p>
                      <a:pPr algn="ctr"/>
                      <a:r>
                        <a:rPr lang="fa-IR" dirty="0" smtClean="0"/>
                        <a:t>توصیف</a:t>
                      </a:r>
                      <a:endParaRPr lang="en-US" dirty="0"/>
                    </a:p>
                  </a:txBody>
                  <a:tcPr/>
                </a:tc>
              </a:tr>
              <a:tr h="370840">
                <a:tc>
                  <a:txBody>
                    <a:bodyPr/>
                    <a:lstStyle/>
                    <a:p>
                      <a:pPr algn="ctr"/>
                      <a:r>
                        <a:rPr lang="en-US" dirty="0" smtClean="0"/>
                        <a:t>10,8,3,1</a:t>
                      </a:r>
                      <a:endParaRPr lang="en-US" dirty="0"/>
                    </a:p>
                  </a:txBody>
                  <a:tcPr/>
                </a:tc>
                <a:tc>
                  <a:txBody>
                    <a:bodyPr/>
                    <a:lstStyle/>
                    <a:p>
                      <a:pPr algn="ctr" rtl="1"/>
                      <a:r>
                        <a:rPr lang="en-US" dirty="0" smtClean="0"/>
                        <a:t>A1,A2,A3,A4</a:t>
                      </a:r>
                      <a:endParaRPr lang="en-US" dirty="0"/>
                    </a:p>
                  </a:txBody>
                  <a:tcPr/>
                </a:tc>
                <a:tc>
                  <a:txBody>
                    <a:bodyPr/>
                    <a:lstStyle/>
                    <a:p>
                      <a:pPr algn="ctr"/>
                      <a:r>
                        <a:rPr lang="fa-IR" sz="1400" b="1" dirty="0" smtClean="0"/>
                        <a:t>ورودی اول برای مدار جمع کننده (چهار پین برای چهار مرحله)</a:t>
                      </a:r>
                      <a:endParaRPr lang="en-US" sz="1400" b="1" dirty="0"/>
                    </a:p>
                  </a:txBody>
                  <a:tcPr/>
                </a:tc>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11,7,4,16</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B1, B2, B3, B4</a:t>
                      </a:r>
                    </a:p>
                  </a:txBody>
                  <a:tcPr/>
                </a:tc>
                <a:tc>
                  <a:txBody>
                    <a:bodyPr/>
                    <a:lstStyle/>
                    <a:p>
                      <a:pPr algn="ctr" rtl="1"/>
                      <a:r>
                        <a:rPr lang="fa-IR" sz="1400" b="1" dirty="0" smtClean="0"/>
                        <a:t>ورودی دوم برای مدار جمع کننده (چهار پین برای چهار مرحله)</a:t>
                      </a:r>
                      <a:endParaRPr lang="en-US" sz="1400" b="1" dirty="0"/>
                    </a:p>
                  </a:txBody>
                  <a:tcPr/>
                </a:tc>
              </a:tr>
              <a:tr h="370840">
                <a:tc>
                  <a:txBody>
                    <a:bodyPr/>
                    <a:lstStyle/>
                    <a:p>
                      <a:pPr algn="ctr"/>
                      <a:r>
                        <a:rPr lang="en-US" dirty="0" smtClean="0"/>
                        <a:t>13</a:t>
                      </a:r>
                      <a:endParaRPr lang="en-US" dirty="0"/>
                    </a:p>
                  </a:txBody>
                  <a:tcPr/>
                </a:tc>
                <a:tc>
                  <a:txBody>
                    <a:bodyPr/>
                    <a:lstStyle/>
                    <a:p>
                      <a:pPr algn="ctr"/>
                      <a:r>
                        <a:rPr lang="en-US" dirty="0" smtClean="0"/>
                        <a:t>C0</a:t>
                      </a:r>
                      <a:endParaRPr lang="en-US" dirty="0"/>
                    </a:p>
                  </a:txBody>
                  <a:tcPr/>
                </a:tc>
                <a:tc>
                  <a:txBody>
                    <a:bodyPr/>
                    <a:lstStyle/>
                    <a:p>
                      <a:pPr algn="ctr" rtl="1"/>
                      <a:r>
                        <a:rPr lang="en-US" sz="1400" b="1" dirty="0" smtClean="0"/>
                        <a:t>  </a:t>
                      </a:r>
                      <a:r>
                        <a:rPr lang="fa-IR" sz="1400" b="1" dirty="0" smtClean="0"/>
                        <a:t>ورودی - از مرحله قبل در صورت وجود.</a:t>
                      </a:r>
                      <a:endParaRPr lang="en-US" sz="1400" b="1" dirty="0"/>
                    </a:p>
                  </a:txBody>
                  <a:tcPr/>
                </a:tc>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9,6,2,15</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S1, S2, S3, S4</a:t>
                      </a:r>
                    </a:p>
                  </a:txBody>
                  <a:tcPr/>
                </a:tc>
                <a:tc>
                  <a:txBody>
                    <a:bodyPr/>
                    <a:lstStyle/>
                    <a:p>
                      <a:pPr algn="ctr"/>
                      <a:r>
                        <a:rPr lang="fa-IR" sz="1400" b="1" dirty="0" smtClean="0"/>
                        <a:t>پایه خروجی برای مدار جمع کننده (چهار پایه برای چهار مرحله)</a:t>
                      </a:r>
                      <a:endParaRPr lang="en-US" sz="1400" b="1" dirty="0"/>
                    </a:p>
                  </a:txBody>
                  <a:tcPr/>
                </a:tc>
              </a:tr>
              <a:tr h="370840">
                <a:tc>
                  <a:txBody>
                    <a:bodyPr/>
                    <a:lstStyle/>
                    <a:p>
                      <a:pPr algn="ctr"/>
                      <a:r>
                        <a:rPr lang="en-US" dirty="0" smtClean="0"/>
                        <a:t>14</a:t>
                      </a:r>
                      <a:endParaRPr lang="en-US" dirty="0"/>
                    </a:p>
                  </a:txBody>
                  <a:tcPr/>
                </a:tc>
                <a:tc>
                  <a:txBody>
                    <a:bodyPr/>
                    <a:lstStyle/>
                    <a:p>
                      <a:pPr algn="ctr"/>
                      <a:r>
                        <a:rPr lang="en-US" dirty="0" smtClean="0"/>
                        <a:t>C4</a:t>
                      </a:r>
                      <a:endParaRPr lang="en-US" dirty="0"/>
                    </a:p>
                  </a:txBody>
                  <a:tcPr/>
                </a:tc>
                <a:tc>
                  <a:txBody>
                    <a:bodyPr/>
                    <a:lstStyle/>
                    <a:p>
                      <a:pPr algn="ctr"/>
                      <a:r>
                        <a:rPr lang="fa-IR" sz="1400" b="1" dirty="0" smtClean="0"/>
                        <a:t>پین را با آی سی های دیگر به صورت آبشاری اجرا کنید.</a:t>
                      </a:r>
                      <a:endParaRPr lang="en-US" sz="1400" b="1" dirty="0"/>
                    </a:p>
                  </a:txBody>
                  <a:tcPr/>
                </a:tc>
              </a:tr>
            </a:tbl>
          </a:graphicData>
        </a:graphic>
      </p:graphicFrame>
      <p:pic>
        <p:nvPicPr>
          <p:cNvPr id="3" name="۳.mp4">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305800" y="6096000"/>
            <a:ext cx="609600" cy="60960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4562184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2763"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a:cs typeface="2  Bardiya" panose="00000400000000000000" pitchFamily="2" charset="-78"/>
              </a:rPr>
              <a:t>نحوه استفاده از این آی سی</a:t>
            </a:r>
            <a:endParaRPr lang="en-US" dirty="0">
              <a:cs typeface="2  Bardiya" panose="00000400000000000000" pitchFamily="2" charset="-78"/>
            </a:endParaRPr>
          </a:p>
        </p:txBody>
      </p:sp>
      <p:sp>
        <p:nvSpPr>
          <p:cNvPr id="3" name="Content Placeholder 2"/>
          <p:cNvSpPr>
            <a:spLocks noGrp="1"/>
          </p:cNvSpPr>
          <p:nvPr>
            <p:ph idx="1"/>
          </p:nvPr>
        </p:nvSpPr>
        <p:spPr/>
        <p:txBody>
          <a:bodyPr>
            <a:normAutofit/>
          </a:bodyPr>
          <a:lstStyle/>
          <a:p>
            <a:pPr marL="0" indent="0" algn="r" rtl="1">
              <a:buNone/>
            </a:pPr>
            <a:r>
              <a:rPr lang="fa-IR" sz="2000" b="1" dirty="0">
                <a:cs typeface="2  Bardiya" panose="00000400000000000000" pitchFamily="2" charset="-78"/>
              </a:rPr>
              <a:t>استفاده از </a:t>
            </a:r>
            <a:r>
              <a:rPr lang="en-US" sz="2000" b="1" dirty="0">
                <a:cs typeface="2  Bardiya" panose="00000400000000000000" pitchFamily="2" charset="-78"/>
              </a:rPr>
              <a:t>IC Full Adder </a:t>
            </a:r>
            <a:r>
              <a:rPr lang="fa-IR" sz="2000" b="1" dirty="0">
                <a:cs typeface="2  Bardiya" panose="00000400000000000000" pitchFamily="2" charset="-78"/>
              </a:rPr>
              <a:t>تقریباً ساده است. آی سی دارای چهار مرحله مختلف است و هر مرحله دارای دو ورودی معمولی </a:t>
            </a:r>
            <a:r>
              <a:rPr lang="en-US" sz="2000" b="1" dirty="0">
                <a:cs typeface="2  Bardiya" panose="00000400000000000000" pitchFamily="2" charset="-78"/>
              </a:rPr>
              <a:t>Ax </a:t>
            </a:r>
            <a:r>
              <a:rPr lang="fa-IR" sz="2000" b="1" dirty="0">
                <a:cs typeface="2  Bardiya" panose="00000400000000000000" pitchFamily="2" charset="-78"/>
              </a:rPr>
              <a:t>و </a:t>
            </a:r>
            <a:r>
              <a:rPr lang="en-US" sz="2000" b="1" dirty="0">
                <a:cs typeface="2  Bardiya" panose="00000400000000000000" pitchFamily="2" charset="-78"/>
              </a:rPr>
              <a:t>Bx </a:t>
            </a:r>
            <a:r>
              <a:rPr lang="fa-IR" sz="2000" b="1" dirty="0">
                <a:cs typeface="2  Bardiya" panose="00000400000000000000" pitchFamily="2" charset="-78"/>
              </a:rPr>
              <a:t>با یک ورودی حمل اضافی به نام </a:t>
            </a:r>
            <a:r>
              <a:rPr lang="en-US" sz="2000" b="1" dirty="0">
                <a:cs typeface="2  Bardiya" panose="00000400000000000000" pitchFamily="2" charset="-78"/>
              </a:rPr>
              <a:t>C1 </a:t>
            </a:r>
            <a:r>
              <a:rPr lang="fa-IR" sz="2000" b="1" dirty="0">
                <a:cs typeface="2  Bardiya" panose="00000400000000000000" pitchFamily="2" charset="-78"/>
              </a:rPr>
              <a:t>می باشد. بر اساس مقادیر ارائه شده به این پین ها، خروجی </a:t>
            </a:r>
            <a:r>
              <a:rPr lang="en-US" sz="2000" b="1" dirty="0">
                <a:cs typeface="2  Bardiya" panose="00000400000000000000" pitchFamily="2" charset="-78"/>
              </a:rPr>
              <a:t>Sx </a:t>
            </a:r>
            <a:r>
              <a:rPr lang="fa-IR" sz="2000" b="1" dirty="0">
                <a:cs typeface="2  Bardiya" panose="00000400000000000000" pitchFamily="2" charset="-78"/>
              </a:rPr>
              <a:t>یا زیاد (منطقی 1) یا پایین (منطقی 0) خواهد بود. </a:t>
            </a:r>
            <a:r>
              <a:rPr lang="en-US" sz="2000" b="1" dirty="0">
                <a:cs typeface="2  Bardiya" panose="00000400000000000000" pitchFamily="2" charset="-78"/>
              </a:rPr>
              <a:t>IC </a:t>
            </a:r>
            <a:r>
              <a:rPr lang="fa-IR" sz="2000" b="1" dirty="0">
                <a:cs typeface="2  Bardiya" panose="00000400000000000000" pitchFamily="2" charset="-78"/>
              </a:rPr>
              <a:t>همچنین دارای یک پین </a:t>
            </a:r>
            <a:r>
              <a:rPr lang="en-US" sz="2000" b="1" dirty="0">
                <a:cs typeface="2  Bardiya" panose="00000400000000000000" pitchFamily="2" charset="-78"/>
              </a:rPr>
              <a:t>Carry Out (CO) </a:t>
            </a:r>
            <a:r>
              <a:rPr lang="fa-IR" sz="2000" b="1" dirty="0">
                <a:cs typeface="2  Bardiya" panose="00000400000000000000" pitchFamily="2" charset="-78"/>
              </a:rPr>
              <a:t>است که اگر نتیجه حملی داشته باشد بالا می رود. بلوک دیاگرام زیر همین را نشان می دهد.</a:t>
            </a:r>
            <a:endParaRPr lang="en-US" sz="2000" b="1" dirty="0">
              <a:cs typeface="2  Bardiya" panose="00000400000000000000" pitchFamily="2" charset="-78"/>
            </a:endParaRPr>
          </a:p>
        </p:txBody>
      </p:sp>
      <p:pic>
        <p:nvPicPr>
          <p:cNvPr id="2050" name="Picture 2" descr="C:\Users\kavoshgaran\Desktop\74HC83-block-diagram.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28800" y="3352800"/>
            <a:ext cx="5567302" cy="3136900"/>
          </a:xfrm>
          <a:prstGeom prst="rect">
            <a:avLst/>
          </a:prstGeom>
          <a:noFill/>
          <a:extLst>
            <a:ext uri="{909E8E84-426E-40DD-AFC4-6F175D3DCCD1}">
              <a14:hiddenFill xmlns:a14="http://schemas.microsoft.com/office/drawing/2010/main">
                <a:solidFill>
                  <a:srgbClr val="FFFFFF"/>
                </a:solidFill>
              </a14:hiddenFill>
            </a:ext>
          </a:extLst>
        </p:spPr>
      </p:pic>
      <p:pic>
        <p:nvPicPr>
          <p:cNvPr id="4" name="6.mp4">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82000" y="6184900"/>
            <a:ext cx="609600" cy="60960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058523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57608"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5592763"/>
          </a:xfrm>
        </p:spPr>
        <p:txBody>
          <a:bodyPr/>
          <a:lstStyle/>
          <a:p>
            <a:pPr marL="0" indent="0" algn="just" rtl="1">
              <a:buNone/>
            </a:pPr>
            <a:r>
              <a:rPr lang="fa-IR" b="1" dirty="0">
                <a:cs typeface="2  Bardiya" panose="00000400000000000000" pitchFamily="2" charset="-78"/>
              </a:rPr>
              <a:t>هر مرحله جمع کننده کامل از جدول حقیقت زیر تبعیت می کند. جایی که </a:t>
            </a:r>
            <a:r>
              <a:rPr lang="en-US" b="1" dirty="0">
                <a:cs typeface="2  Bardiya" panose="00000400000000000000" pitchFamily="2" charset="-78"/>
              </a:rPr>
              <a:t>Ai، Bi </a:t>
            </a:r>
            <a:r>
              <a:rPr lang="fa-IR" b="1" dirty="0">
                <a:cs typeface="2  Bardiya" panose="00000400000000000000" pitchFamily="2" charset="-78"/>
              </a:rPr>
              <a:t>و </a:t>
            </a:r>
            <a:r>
              <a:rPr lang="en-US" b="1" dirty="0">
                <a:cs typeface="2  Bardiya" panose="00000400000000000000" pitchFamily="2" charset="-78"/>
              </a:rPr>
              <a:t>Ci </a:t>
            </a:r>
            <a:r>
              <a:rPr lang="fa-IR" b="1" dirty="0">
                <a:cs typeface="2  Bardiya" panose="00000400000000000000" pitchFamily="2" charset="-78"/>
              </a:rPr>
              <a:t>ورودی و </a:t>
            </a:r>
            <a:r>
              <a:rPr lang="en-US" b="1" dirty="0">
                <a:cs typeface="2  Bardiya" panose="00000400000000000000" pitchFamily="2" charset="-78"/>
              </a:rPr>
              <a:t>SUM، Co </a:t>
            </a:r>
            <a:r>
              <a:rPr lang="fa-IR" b="1" dirty="0">
                <a:cs typeface="2  Bardiya" panose="00000400000000000000" pitchFamily="2" charset="-78"/>
              </a:rPr>
              <a:t>خروجی هستند.</a:t>
            </a:r>
            <a:endParaRPr lang="en-US" b="1" dirty="0">
              <a:cs typeface="2  Bardiya" panose="00000400000000000000" pitchFamily="2" charset="-78"/>
            </a:endParaRPr>
          </a:p>
        </p:txBody>
      </p:sp>
      <p:pic>
        <p:nvPicPr>
          <p:cNvPr id="3074" name="Picture 2" descr="C:\Users\kavoshgaran\Desktop\New Project (2).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6800" y="2057400"/>
            <a:ext cx="7618412" cy="3556000"/>
          </a:xfrm>
          <a:prstGeom prst="rect">
            <a:avLst/>
          </a:prstGeom>
          <a:noFill/>
          <a:extLst>
            <a:ext uri="{909E8E84-426E-40DD-AFC4-6F175D3DCCD1}">
              <a14:hiddenFill xmlns:a14="http://schemas.microsoft.com/office/drawing/2010/main">
                <a:solidFill>
                  <a:srgbClr val="FFFFFF"/>
                </a:solidFill>
              </a14:hiddenFill>
            </a:ext>
          </a:extLst>
        </p:spPr>
      </p:pic>
      <p:pic>
        <p:nvPicPr>
          <p:cNvPr id="2" name="7.mp4">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80412" y="6096000"/>
            <a:ext cx="609600" cy="60960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424173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5843"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5668963"/>
          </a:xfrm>
        </p:spPr>
        <p:txBody>
          <a:bodyPr/>
          <a:lstStyle/>
          <a:p>
            <a:pPr marL="0" indent="0" algn="just" rtl="1">
              <a:buNone/>
            </a:pPr>
            <a:r>
              <a:rPr lang="fa-IR" b="1" dirty="0">
                <a:cs typeface="2  Bardiya" panose="00000400000000000000" pitchFamily="2" charset="-78"/>
              </a:rPr>
              <a:t>بیایید با استفاده از شبیه سازی کمی بیشتر در مورد این آی سی بفهمیم. تصویر و ویدیوی زیر </a:t>
            </a:r>
            <a:r>
              <a:rPr lang="en-US" b="1" dirty="0">
                <a:cs typeface="2  Bardiya" panose="00000400000000000000" pitchFamily="2" charset="-78"/>
              </a:rPr>
              <a:t>IC </a:t>
            </a:r>
            <a:r>
              <a:rPr lang="fa-IR" b="1" dirty="0">
                <a:cs typeface="2  Bardiya" panose="00000400000000000000" pitchFamily="2" charset="-78"/>
              </a:rPr>
              <a:t>را نشان می‌دهد که برای هر چهار مرحله شبیه‌سازی شده است.</a:t>
            </a:r>
            <a:endParaRPr lang="en-US" b="1" dirty="0">
              <a:cs typeface="2  Bardiya" panose="00000400000000000000" pitchFamily="2" charset="-78"/>
            </a:endParaRPr>
          </a:p>
        </p:txBody>
      </p:sp>
      <p:pic>
        <p:nvPicPr>
          <p:cNvPr id="4099" name="Picture 3" descr="C:\Users\kavoshgaran\Desktop\Screenshot 2021-12-21 203842.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76375" y="2667000"/>
            <a:ext cx="6564313" cy="2981325"/>
          </a:xfrm>
          <a:prstGeom prst="rect">
            <a:avLst/>
          </a:prstGeom>
          <a:noFill/>
          <a:extLst>
            <a:ext uri="{909E8E84-426E-40DD-AFC4-6F175D3DCCD1}">
              <a14:hiddenFill xmlns:a14="http://schemas.microsoft.com/office/drawing/2010/main">
                <a:solidFill>
                  <a:srgbClr val="FFFFFF"/>
                </a:solidFill>
              </a14:hiddenFill>
            </a:ext>
          </a:extLst>
        </p:spPr>
      </p:pic>
      <p:pic>
        <p:nvPicPr>
          <p:cNvPr id="2" name="8.mp4">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82000" y="6096000"/>
            <a:ext cx="609600" cy="60960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54389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4535"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850" y="0"/>
            <a:ext cx="8229600" cy="1143000"/>
          </a:xfrm>
        </p:spPr>
        <p:txBody>
          <a:bodyPr/>
          <a:lstStyle/>
          <a:p>
            <a:pPr algn="l"/>
            <a:r>
              <a:rPr lang="en-US" dirty="0" smtClean="0"/>
              <a:t>Vhdl code</a:t>
            </a:r>
            <a:endParaRPr lang="en-US" dirty="0"/>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 y="926146"/>
            <a:ext cx="7734300" cy="5512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برنامه اصلی.mp4">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68393" y="6248400"/>
            <a:ext cx="609600" cy="60960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4991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15170"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Testbench</a:t>
            </a:r>
            <a:endParaRPr lang="en-US" dirty="0"/>
          </a:p>
        </p:txBody>
      </p:sp>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1175657"/>
            <a:ext cx="4248150" cy="5276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53000" y="1186543"/>
            <a:ext cx="2577840" cy="41395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Testbench.mp4">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382000" y="6147707"/>
            <a:ext cx="609600" cy="60960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8738732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15449"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waveform</a:t>
            </a:r>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743200"/>
            <a:ext cx="8534400" cy="1494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1461890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153</TotalTime>
  <Words>326</Words>
  <Application>Microsoft Office PowerPoint</Application>
  <PresentationFormat>On-screen Show (4:3)</PresentationFormat>
  <Paragraphs>31</Paragraphs>
  <Slides>9</Slides>
  <Notes>0</Notes>
  <HiddenSlides>0</HiddenSlides>
  <MMClips>7</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Office Theme</vt:lpstr>
      <vt:lpstr>IC 74LS283/74LS83</vt:lpstr>
      <vt:lpstr>PowerPoint Presentation</vt:lpstr>
      <vt:lpstr>پیکربندی پین</vt:lpstr>
      <vt:lpstr>نحوه استفاده از این آی سی</vt:lpstr>
      <vt:lpstr>PowerPoint Presentation</vt:lpstr>
      <vt:lpstr>PowerPoint Presentation</vt:lpstr>
      <vt:lpstr>Vhdl code</vt:lpstr>
      <vt:lpstr>Testbench</vt:lpstr>
      <vt:lpstr>waveform</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yasamin's pc</dc:creator>
  <cp:lastModifiedBy>kavoshgaran</cp:lastModifiedBy>
  <cp:revision>13</cp:revision>
  <dcterms:created xsi:type="dcterms:W3CDTF">2006-08-16T00:00:00Z</dcterms:created>
  <dcterms:modified xsi:type="dcterms:W3CDTF">2021-12-21T22:00:32Z</dcterms:modified>
</cp:coreProperties>
</file>